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3"/>
  </p:notesMasterIdLst>
  <p:sldIdLst>
    <p:sldId id="257" r:id="rId4"/>
    <p:sldId id="258" r:id="rId5"/>
    <p:sldId id="259" r:id="rId6"/>
    <p:sldId id="260" r:id="rId7"/>
    <p:sldId id="266" r:id="rId8"/>
    <p:sldId id="263" r:id="rId9"/>
    <p:sldId id="261" r:id="rId10"/>
    <p:sldId id="264" r:id="rId11"/>
    <p:sldId id="265" r:id="rId12"/>
  </p:sldIdLst>
  <p:sldSz cx="9144000" cy="5143500" type="screen16x9"/>
  <p:notesSz cx="6858000" cy="9144000"/>
  <p:embeddedFontLst>
    <p:embeddedFont>
      <p:font typeface="Roboto Black" panose="020B0604020202020204" charset="0"/>
      <p:bold r:id="rId14"/>
      <p:boldItalic r:id="rId15"/>
    </p:embeddedFont>
    <p:embeddedFont>
      <p:font typeface="Roboto Thin" panose="020B0604020202020204" charset="0"/>
      <p:regular r:id="rId16"/>
      <p:bold r:id="rId17"/>
      <p:italic r:id="rId18"/>
      <p:boldItalic r:id="rId19"/>
    </p:embeddedFont>
    <p:embeddedFont>
      <p:font typeface="Roboto" panose="020B0604020202020204" charset="0"/>
      <p:regular r:id="rId20"/>
      <p:bold r:id="rId21"/>
      <p:italic r:id="rId22"/>
      <p:boldItalic r:id="rId23"/>
    </p:embeddedFont>
    <p:embeddedFont>
      <p:font typeface="Segoe UI" panose="020B0502040204020203" pitchFamily="34" charset="0"/>
      <p:regular r:id="rId24"/>
      <p:bold r:id="rId25"/>
      <p:italic r:id="rId26"/>
      <p:boldItalic r:id="rId27"/>
    </p:embeddedFont>
    <p:embeddedFont>
      <p:font typeface="Dosis" panose="020B0604020202020204"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C52BF7-F10D-42DD-8479-FF2DDF1A0279}">
  <a:tblStyle styleId="{41C52BF7-F10D-42DD-8479-FF2DDF1A027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62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Master" Target="slideMasters/slideMaster3.xml"/><Relationship Id="rId21" Type="http://schemas.openxmlformats.org/officeDocument/2006/relationships/font" Target="fonts/font8.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7.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presProps" Target="presProps.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4734980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Shape 29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65553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Shape 3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78955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819501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968902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977889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919171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595368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97032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794211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11" name="Shape 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12" name="Shape 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9pPr>
          </a:lstStyle>
          <a:p>
            <a:r>
              <a:t>xx%</a:t>
            </a:r>
          </a:p>
        </p:txBody>
      </p:sp>
      <p:sp>
        <p:nvSpPr>
          <p:cNvPr id="46" name="Shape 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4"/>
        <p:cNvGrpSpPr/>
        <p:nvPr/>
      </p:nvGrpSpPr>
      <p:grpSpPr>
        <a:xfrm>
          <a:off x="0" y="0"/>
          <a:ext cx="0" cy="0"/>
          <a:chOff x="0" y="0"/>
          <a:chExt cx="0" cy="0"/>
        </a:xfrm>
      </p:grpSpPr>
      <p:sp>
        <p:nvSpPr>
          <p:cNvPr id="55" name="Shape 55"/>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Shape 56"/>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Shape 57"/>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Shape 58"/>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Shape 60"/>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Shape 61"/>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Shape 62"/>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Shape 63"/>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Shape 65"/>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Shape 66"/>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Shape 68"/>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Shape 69"/>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Shape 71"/>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Shape 72"/>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Shape 7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Shape 75"/>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Shape 7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Shape 77"/>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Shape 79"/>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Shape 80"/>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Shape 81"/>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9pPr>
          </a:lstStyle>
          <a:p>
            <a:endParaRPr/>
          </a:p>
        </p:txBody>
      </p:sp>
      <p:sp>
        <p:nvSpPr>
          <p:cNvPr id="15" name="Shape 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9pPr>
          </a:lstStyle>
          <a:p>
            <a:endParaRPr/>
          </a:p>
        </p:txBody>
      </p:sp>
      <p:sp>
        <p:nvSpPr>
          <p:cNvPr id="16" name="Shape 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Shape 8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Shape 84"/>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Shape 85"/>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600"/>
              </a:spcBef>
              <a:spcAft>
                <a:spcPts val="0"/>
              </a:spcAft>
              <a:buClr>
                <a:schemeClr val="dk1"/>
              </a:buClr>
              <a:buSzPts val="2400"/>
              <a:buFont typeface="Dosis"/>
              <a:buChar char="●"/>
              <a:defRPr sz="2400" b="0" i="0" u="none" strike="noStrike" cap="none">
                <a:solidFill>
                  <a:schemeClr val="dk1"/>
                </a:solidFill>
                <a:latin typeface="Dosis"/>
                <a:ea typeface="Dosis"/>
                <a:cs typeface="Dosis"/>
                <a:sym typeface="Dosis"/>
              </a:defRPr>
            </a:lvl1pPr>
            <a:lvl2pPr marL="914400" marR="0" lvl="1"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2pPr>
            <a:lvl3pPr marL="1371600" marR="0" lvl="2"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3pPr>
            <a:lvl4pPr marL="1828800" marR="0" lvl="3"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4pPr>
            <a:lvl5pPr marL="2286000" marR="0" lvl="4"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5pPr>
            <a:lvl6pPr marL="2743200" marR="0" lvl="5"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6pPr>
            <a:lvl7pPr marL="3200400" marR="0" lvl="6"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7pPr>
            <a:lvl8pPr marL="3657600" marR="0" lvl="7"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8pPr>
            <a:lvl9pPr marL="4114800" marR="0" lvl="8"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Shape 87"/>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Shape 8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Shape 89"/>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Shape 90"/>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Shape 91"/>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Shape 92"/>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Shape 94"/>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Shape 95"/>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Shape 96"/>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Shape 97"/>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Shape 98"/>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Shape 99"/>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Shape 100"/>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Shape 101"/>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Shape 103"/>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Shape 104"/>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Shape 105"/>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Shape 106"/>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Shape 107"/>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Shape 108"/>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Shape 109"/>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Shape 110"/>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Shape 111"/>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Shape 112"/>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Shape 113"/>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Shape 114"/>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Shape 115"/>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Shape 116"/>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Shape 117"/>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Shape 118"/>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Shape 119"/>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Shape 120"/>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Shape 121"/>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Shape 122"/>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Shape 123"/>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Shape 124"/>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Shape 125"/>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Shape 126"/>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Shape 127"/>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Shape 128"/>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Shape 130"/>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Shape 131"/>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Shape 132"/>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Shape 133"/>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Shape 134"/>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Shape 135"/>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Shape 138"/>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Shape 141"/>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Shape 142"/>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Shape 143"/>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Shape 144"/>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Shape 14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Shape 146"/>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Shape 147"/>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Shape 148"/>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Shape 149"/>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Shape 150"/>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Shape 151"/>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Shape 152"/>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Shape 153"/>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Shape 154"/>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Shape 15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Shape 157"/>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Shape 158"/>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Shape 159"/>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Shape 160"/>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Shape 161"/>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Shape 163"/>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Shape 164"/>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Shape 165"/>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Shape 166"/>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Shape 167"/>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Shape 168"/>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Shape 171"/>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Shape 172"/>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Shape 173"/>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Shape 17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Shape 176"/>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Shape 177"/>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Shape 17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Shape 18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Shape 181"/>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Shape 182"/>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9pPr>
          </a:lstStyle>
          <a:p>
            <a:endParaRPr/>
          </a:p>
        </p:txBody>
      </p:sp>
      <p:sp>
        <p:nvSpPr>
          <p:cNvPr id="19" name="Shape 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Shape 18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Shape 185"/>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Shape 18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Shape 188"/>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Shape 190"/>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Shape 191"/>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Shape 192"/>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Shape 193"/>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9" name="Shape 2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0" name="Shape 2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1"/>
        <p:cNvGrpSpPr/>
        <p:nvPr/>
      </p:nvGrpSpPr>
      <p:grpSpPr>
        <a:xfrm>
          <a:off x="0" y="0"/>
          <a:ext cx="0" cy="0"/>
          <a:chOff x="0" y="0"/>
          <a:chExt cx="0" cy="0"/>
        </a:xfrm>
      </p:grpSpPr>
      <p:sp>
        <p:nvSpPr>
          <p:cNvPr id="252" name="Shape 25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endParaRPr/>
          </a:p>
        </p:txBody>
      </p:sp>
      <p:sp>
        <p:nvSpPr>
          <p:cNvPr id="253" name="Shape 253"/>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endParaRPr/>
          </a:p>
        </p:txBody>
      </p:sp>
      <p:sp>
        <p:nvSpPr>
          <p:cNvPr id="254" name="Shape 2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257" name="Shape 2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0" name="Shape 26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1" name="Shape 26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2" name="Shape 2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5" name="Shape 2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268" name="Shape 26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9" name="Shape 2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2" name="Shape 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3" name="Shape 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4" name="Shape 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272" name="Shape 2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Shape 27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276" name="Shape 2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281" name="Shape 2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284" name="Shape 28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endParaRPr/>
          </a:p>
        </p:txBody>
      </p:sp>
      <p:sp>
        <p:nvSpPr>
          <p:cNvPr id="30" name="Shape 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9pPr>
          </a:lstStyle>
          <a:p>
            <a:endParaRPr/>
          </a:p>
        </p:txBody>
      </p:sp>
      <p:sp>
        <p:nvSpPr>
          <p:cNvPr id="34" name="Shape 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9pPr>
          </a:lstStyle>
          <a:p>
            <a:endParaRPr/>
          </a:p>
        </p:txBody>
      </p:sp>
      <p:sp>
        <p:nvSpPr>
          <p:cNvPr id="38" name="Shape 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9pPr>
          </a:lstStyle>
          <a:p>
            <a:endParaRPr/>
          </a:p>
        </p:txBody>
      </p:sp>
      <p:sp>
        <p:nvSpPr>
          <p:cNvPr id="39" name="Shape 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0" name="Shape 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1pPr>
          </a:lstStyle>
          <a:p>
            <a:endParaRPr/>
          </a:p>
        </p:txBody>
      </p:sp>
      <p:sp>
        <p:nvSpPr>
          <p:cNvPr id="43" name="Shape 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US" sz="5600" b="0" i="0" u="none" strike="noStrike" cap="none" dirty="0" smtClean="0">
                <a:solidFill>
                  <a:schemeClr val="lt1"/>
                </a:solidFill>
                <a:latin typeface="Roboto Black"/>
                <a:ea typeface="Roboto Black"/>
                <a:cs typeface="Roboto Black"/>
                <a:sym typeface="Roboto Black"/>
              </a:rPr>
              <a:t>A Study On Usage Funnels</a:t>
            </a:r>
            <a:endParaRPr sz="1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Learn SQL from Scratch</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US" sz="2800" dirty="0" smtClean="0">
                <a:solidFill>
                  <a:srgbClr val="EFEFEF"/>
                </a:solidFill>
                <a:latin typeface="Roboto Thin"/>
                <a:ea typeface="Roboto Thin"/>
                <a:cs typeface="Roboto Thin"/>
                <a:sym typeface="Roboto Thin"/>
              </a:rPr>
              <a:t>Omar Yousuf</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endParaRPr sz="2800" b="0" i="0" u="none" strike="noStrike" cap="none" dirty="0">
              <a:solidFill>
                <a:srgbClr val="EFEFEF"/>
              </a:solidFill>
              <a:latin typeface="Roboto Thin"/>
              <a:ea typeface="Roboto Thin"/>
              <a:cs typeface="Roboto Thin"/>
              <a:sym typeface="Roboto Thin"/>
            </a:endParaRPr>
          </a:p>
        </p:txBody>
      </p:sp>
      <p:pic>
        <p:nvPicPr>
          <p:cNvPr id="299" name="Shape 299"/>
          <p:cNvPicPr preferRelativeResize="0"/>
          <p:nvPr/>
        </p:nvPicPr>
        <p:blipFill rotWithShape="1">
          <a:blip r:embed="rId3">
            <a:alphaModFix/>
          </a:blip>
          <a:srcRect/>
          <a:stretch/>
        </p:blipFill>
        <p:spPr>
          <a:xfrm>
            <a:off x="466824" y="661700"/>
            <a:ext cx="2024775" cy="425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Roboto"/>
              <a:buNone/>
            </a:pPr>
            <a:r>
              <a:rPr lang="en" sz="2800" b="1" i="0" u="none" strike="noStrike" cap="none" dirty="0" smtClean="0">
                <a:solidFill>
                  <a:srgbClr val="295269"/>
                </a:solidFill>
                <a:latin typeface="Roboto"/>
                <a:ea typeface="Roboto"/>
                <a:cs typeface="Roboto"/>
                <a:sym typeface="Roboto"/>
              </a:rPr>
              <a:t>Table </a:t>
            </a:r>
            <a:r>
              <a:rPr lang="en" sz="2800" b="1" i="0" u="none" strike="noStrike" cap="none" dirty="0">
                <a:solidFill>
                  <a:srgbClr val="295269"/>
                </a:solidFill>
                <a:latin typeface="Roboto"/>
                <a:ea typeface="Roboto"/>
                <a:cs typeface="Roboto"/>
                <a:sym typeface="Roboto"/>
              </a:rPr>
              <a:t>of Contents</a:t>
            </a:r>
            <a:endParaRPr sz="2800" b="1" i="0" u="none" strike="noStrike" cap="none"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dirty="0" smtClean="0">
                <a:solidFill>
                  <a:srgbClr val="222222"/>
                </a:solidFill>
                <a:highlight>
                  <a:srgbClr val="FFFFFF"/>
                </a:highlight>
                <a:latin typeface="Roboto"/>
                <a:ea typeface="Roboto"/>
                <a:cs typeface="Roboto"/>
                <a:sym typeface="Roboto"/>
              </a:rPr>
              <a:t>Warby Parker: The Basics</a:t>
            </a:r>
            <a:endParaRPr sz="2400" b="0" i="0" u="none" strike="noStrike" cap="none"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b="0" i="0" u="none" strike="noStrike" cap="none" dirty="0" smtClean="0">
                <a:solidFill>
                  <a:srgbClr val="222222"/>
                </a:solidFill>
                <a:highlight>
                  <a:srgbClr val="FFFFFF"/>
                </a:highlight>
                <a:latin typeface="Roboto"/>
                <a:ea typeface="Roboto"/>
                <a:cs typeface="Roboto"/>
                <a:sym typeface="Roboto"/>
              </a:rPr>
              <a:t>The </a:t>
            </a:r>
            <a:r>
              <a:rPr lang="en" sz="2400" dirty="0">
                <a:solidFill>
                  <a:srgbClr val="222222"/>
                </a:solidFill>
                <a:highlight>
                  <a:srgbClr val="FFFFFF"/>
                </a:highlight>
                <a:latin typeface="Roboto"/>
                <a:ea typeface="Roboto"/>
                <a:cs typeface="Roboto"/>
                <a:sym typeface="Roboto"/>
              </a:rPr>
              <a:t>Quiz </a:t>
            </a:r>
            <a:r>
              <a:rPr lang="en" sz="2400" dirty="0" smtClean="0">
                <a:solidFill>
                  <a:srgbClr val="222222"/>
                </a:solidFill>
                <a:highlight>
                  <a:srgbClr val="FFFFFF"/>
                </a:highlight>
                <a:latin typeface="Roboto"/>
                <a:ea typeface="Roboto"/>
                <a:cs typeface="Roboto"/>
                <a:sym typeface="Roboto"/>
              </a:rPr>
              <a:t>Funnel: What it Means and Why We Care</a:t>
            </a:r>
            <a:endParaRPr sz="2400" b="0" i="0" u="none" strike="noStrike" cap="none"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smtClean="0">
                <a:solidFill>
                  <a:srgbClr val="222222"/>
                </a:solidFill>
                <a:highlight>
                  <a:srgbClr val="FFFFFF"/>
                </a:highlight>
                <a:latin typeface="Roboto"/>
                <a:ea typeface="Roboto"/>
                <a:cs typeface="Roboto"/>
                <a:sym typeface="Roboto"/>
              </a:rPr>
              <a:t>Home </a:t>
            </a:r>
            <a:r>
              <a:rPr lang="en" sz="2400" dirty="0">
                <a:solidFill>
                  <a:srgbClr val="222222"/>
                </a:solidFill>
                <a:highlight>
                  <a:srgbClr val="FFFFFF"/>
                </a:highlight>
                <a:latin typeface="Roboto"/>
                <a:ea typeface="Roboto"/>
                <a:cs typeface="Roboto"/>
                <a:sym typeface="Roboto"/>
              </a:rPr>
              <a:t>Try-On </a:t>
            </a:r>
            <a:r>
              <a:rPr lang="en" sz="2400" dirty="0" smtClean="0">
                <a:solidFill>
                  <a:srgbClr val="222222"/>
                </a:solidFill>
                <a:highlight>
                  <a:srgbClr val="FFFFFF"/>
                </a:highlight>
                <a:latin typeface="Roboto"/>
                <a:ea typeface="Roboto"/>
                <a:cs typeface="Roboto"/>
                <a:sym typeface="Roboto"/>
              </a:rPr>
              <a:t>Funnel: A/B Testing in Action</a:t>
            </a:r>
            <a:endParaRPr sz="2400" b="0" i="0" u="none" strike="noStrike" cap="none"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chemeClr val="lt1"/>
                </a:solidFill>
                <a:latin typeface="Roboto Black"/>
                <a:ea typeface="Roboto Black"/>
                <a:cs typeface="Roboto Black"/>
                <a:sym typeface="Roboto Black"/>
              </a:rPr>
              <a:t>1. </a:t>
            </a:r>
            <a:r>
              <a:rPr lang="en" sz="4800" b="0" i="0" u="none" strike="noStrike" cap="none" dirty="0" smtClean="0">
                <a:solidFill>
                  <a:schemeClr val="lt1"/>
                </a:solidFill>
                <a:latin typeface="Roboto Black"/>
                <a:ea typeface="Roboto Black"/>
                <a:cs typeface="Roboto Black"/>
                <a:sym typeface="Roboto Black"/>
              </a:rPr>
              <a:t>Warby Parker: The Basics</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1.1 </a:t>
            </a:r>
            <a:r>
              <a:rPr lang="en" sz="2400" b="1" i="0" u="none" strike="noStrike" cap="none" dirty="0" smtClean="0">
                <a:solidFill>
                  <a:srgbClr val="295269"/>
                </a:solidFill>
                <a:latin typeface="Roboto"/>
                <a:ea typeface="Roboto"/>
                <a:cs typeface="Roboto"/>
                <a:sym typeface="Roboto"/>
              </a:rPr>
              <a:t>Warby Parker: The Basics</a:t>
            </a:r>
            <a:endParaRPr sz="2400" b="1" i="0" u="none" strike="noStrike" cap="none" dirty="0">
              <a:solidFill>
                <a:srgbClr val="295269"/>
              </a:solidFill>
              <a:latin typeface="Roboto"/>
              <a:ea typeface="Roboto"/>
              <a:cs typeface="Roboto"/>
              <a:sym typeface="Roboto"/>
            </a:endParaRPr>
          </a:p>
        </p:txBody>
      </p:sp>
      <p:sp>
        <p:nvSpPr>
          <p:cNvPr id="316" name="Shape 316"/>
          <p:cNvSpPr txBox="1"/>
          <p:nvPr/>
        </p:nvSpPr>
        <p:spPr>
          <a:xfrm>
            <a:off x="177975" y="1201325"/>
            <a:ext cx="852060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0" i="0" u="none" strike="noStrike" cap="none" dirty="0" smtClean="0">
                <a:solidFill>
                  <a:srgbClr val="000000"/>
                </a:solidFill>
                <a:latin typeface="Roboto"/>
                <a:ea typeface="Roboto"/>
                <a:cs typeface="Roboto"/>
                <a:sym typeface="Roboto"/>
              </a:rPr>
              <a:t>Some initial insights about Warby Parker are:</a:t>
            </a:r>
            <a:endParaRPr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smtClean="0">
                <a:solidFill>
                  <a:srgbClr val="000000"/>
                </a:solidFill>
                <a:latin typeface="Roboto"/>
                <a:ea typeface="Roboto"/>
                <a:cs typeface="Roboto"/>
                <a:sym typeface="Roboto"/>
              </a:rPr>
              <a:t>They sell roughly an equal amount of both men’s and women’s styles.</a:t>
            </a:r>
            <a:endParaRPr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smtClean="0">
                <a:solidFill>
                  <a:srgbClr val="000000"/>
                </a:solidFill>
                <a:latin typeface="Roboto"/>
                <a:ea typeface="Roboto"/>
                <a:cs typeface="Roboto"/>
                <a:sym typeface="Roboto"/>
              </a:rPr>
              <a:t>The most popular models of each style account for around 45% of the individual style sales.</a:t>
            </a:r>
            <a:endParaRPr sz="1200" b="0" i="0" u="none" strike="noStrike" cap="none" dirty="0">
              <a:solidFill>
                <a:srgbClr val="000000"/>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2755757911"/>
              </p:ext>
            </p:extLst>
          </p:nvPr>
        </p:nvGraphicFramePr>
        <p:xfrm>
          <a:off x="177975" y="2993825"/>
          <a:ext cx="8520600" cy="1064700"/>
        </p:xfrm>
        <a:graphic>
          <a:graphicData uri="http://schemas.openxmlformats.org/drawingml/2006/table">
            <a:tbl>
              <a:tblPr>
                <a:noFill/>
                <a:tableStyleId>{41C52BF7-F10D-42DD-8479-FF2DDF1A0279}</a:tableStyleId>
              </a:tblPr>
              <a:tblGrid>
                <a:gridCol w="1831400"/>
                <a:gridCol w="2345125"/>
                <a:gridCol w="2345125"/>
                <a:gridCol w="1998950"/>
              </a:tblGrid>
              <a:tr h="407950">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Style</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Total Sold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Most Popular Model</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Popular Models Sold</a:t>
                      </a:r>
                      <a:endParaRPr sz="1000" b="1" u="none" strike="noStrike" cap="none" dirty="0">
                        <a:solidFill>
                          <a:srgbClr val="FFFFFF"/>
                        </a:solidFill>
                      </a:endParaRPr>
                    </a:p>
                  </a:txBody>
                  <a:tcPr marL="91425" marR="91425" marT="91425" marB="91425">
                    <a:solidFill>
                      <a:srgbClr val="204056">
                        <a:alpha val="82352"/>
                      </a:srgbClr>
                    </a:solidFill>
                  </a:tcPr>
                </a:tc>
              </a:tr>
              <a:tr h="328375">
                <a:tc>
                  <a:txBody>
                    <a:bodyPr/>
                    <a:lstStyle/>
                    <a:p>
                      <a:pPr algn="ctr" fontAlgn="ctr"/>
                      <a:r>
                        <a:rPr lang="en-US" sz="1100" b="0" i="0" u="none" strike="noStrike" dirty="0">
                          <a:solidFill>
                            <a:srgbClr val="525252"/>
                          </a:solidFill>
                          <a:effectLst/>
                          <a:latin typeface="Segoe UI" panose="020B0502040204020203" pitchFamily="34" charset="0"/>
                        </a:rPr>
                        <a:t>Men's Styles</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243</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Dawes</a:t>
                      </a:r>
                    </a:p>
                  </a:txBody>
                  <a:tcPr marL="9525" marR="9525" marT="9525" marB="0" anchor="ctr"/>
                </a:tc>
                <a:tc>
                  <a:txBody>
                    <a:bodyPr/>
                    <a:lstStyle/>
                    <a:p>
                      <a:pPr algn="ctr" fontAlgn="ctr"/>
                      <a:r>
                        <a:rPr lang="en-US" sz="1100" b="0" i="0" u="none" strike="noStrike">
                          <a:solidFill>
                            <a:srgbClr val="525252"/>
                          </a:solidFill>
                          <a:effectLst/>
                          <a:latin typeface="Segoe UI" panose="020B0502040204020203" pitchFamily="34" charset="0"/>
                        </a:rPr>
                        <a:t>107</a:t>
                      </a:r>
                    </a:p>
                  </a:txBody>
                  <a:tcPr marL="9525" marR="9525" marT="9525" marB="0" anchor="ctr"/>
                </a:tc>
              </a:tr>
              <a:tr h="328375">
                <a:tc>
                  <a:txBody>
                    <a:bodyPr/>
                    <a:lstStyle/>
                    <a:p>
                      <a:pPr algn="ctr" fontAlgn="ctr"/>
                      <a:r>
                        <a:rPr lang="en-US" sz="1100" b="0" i="0" u="none" strike="noStrike" dirty="0">
                          <a:solidFill>
                            <a:srgbClr val="525252"/>
                          </a:solidFill>
                          <a:effectLst/>
                          <a:latin typeface="Segoe UI" panose="020B0502040204020203" pitchFamily="34" charset="0"/>
                        </a:rPr>
                        <a:t>Women's Styles</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252</a:t>
                      </a:r>
                    </a:p>
                  </a:txBody>
                  <a:tcPr marL="9525" marR="9525" marT="9525" marB="0" anchor="ctr"/>
                </a:tc>
                <a:tc>
                  <a:txBody>
                    <a:bodyPr/>
                    <a:lstStyle/>
                    <a:p>
                      <a:pPr algn="ctr" fontAlgn="ctr"/>
                      <a:r>
                        <a:rPr lang="en-US" sz="1100" b="0" i="0" u="none" strike="noStrike">
                          <a:solidFill>
                            <a:srgbClr val="525252"/>
                          </a:solidFill>
                          <a:effectLst/>
                          <a:latin typeface="Segoe UI" panose="020B0502040204020203" pitchFamily="34" charset="0"/>
                        </a:rPr>
                        <a:t>Eugene Narrow</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116</a:t>
                      </a:r>
                    </a:p>
                  </a:txBody>
                  <a:tcPr marL="9525" marR="9525" marT="9525" marB="0" anchor="ct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buSzPts val="2400"/>
            </a:pPr>
            <a:r>
              <a:rPr lang="en" sz="2400" b="1" dirty="0" smtClean="0">
                <a:solidFill>
                  <a:srgbClr val="295269"/>
                </a:solidFill>
                <a:latin typeface="Roboto"/>
                <a:ea typeface="Roboto"/>
                <a:cs typeface="Roboto"/>
                <a:sym typeface="Roboto"/>
              </a:rPr>
              <a:t>1</a:t>
            </a:r>
            <a:r>
              <a:rPr lang="en" sz="2400" b="1" dirty="0">
                <a:solidFill>
                  <a:srgbClr val="295269"/>
                </a:solidFill>
                <a:latin typeface="Roboto"/>
                <a:ea typeface="Roboto"/>
                <a:cs typeface="Roboto"/>
                <a:sym typeface="Roboto"/>
              </a:rPr>
              <a:t>.2 Warby Parker: The Basics</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311700" y="3336691"/>
            <a:ext cx="3870900" cy="1350431"/>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style, </a:t>
            </a:r>
            <a:r>
              <a:rPr lang="en-US" sz="900" dirty="0" err="1">
                <a:latin typeface="Courier New"/>
                <a:ea typeface="Courier New"/>
                <a:cs typeface="Courier New"/>
                <a:sym typeface="Courier New"/>
              </a:rPr>
              <a:t>product_id</a:t>
            </a:r>
            <a:r>
              <a:rPr lang="en-US" sz="900" dirty="0">
                <a:latin typeface="Courier New"/>
                <a:ea typeface="Courier New"/>
                <a:cs typeface="Courier New"/>
                <a:sym typeface="Courier New"/>
              </a:rPr>
              <a:t>, COUNT(*) AS '</a:t>
            </a:r>
            <a:r>
              <a:rPr lang="en-US" sz="900" dirty="0" err="1">
                <a:latin typeface="Courier New"/>
                <a:ea typeface="Courier New"/>
                <a:cs typeface="Courier New"/>
                <a:sym typeface="Courier New"/>
              </a:rPr>
              <a:t>num_each_product</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model_name</a:t>
            </a:r>
            <a:r>
              <a:rPr lang="en-US" sz="900" dirty="0">
                <a:latin typeface="Courier New"/>
                <a:ea typeface="Courier New"/>
                <a:cs typeface="Courier New"/>
                <a:sym typeface="Courier New"/>
              </a:rPr>
              <a:t>, color, price</a:t>
            </a:r>
          </a:p>
          <a:p>
            <a:pPr lvl="0">
              <a:buClr>
                <a:schemeClr val="dk1"/>
              </a:buClr>
              <a:buSzPts val="1100"/>
            </a:pPr>
            <a:r>
              <a:rPr lang="en-US" sz="900" dirty="0">
                <a:latin typeface="Courier New"/>
                <a:ea typeface="Courier New"/>
                <a:cs typeface="Courier New"/>
                <a:sym typeface="Courier New"/>
              </a:rPr>
              <a:t>FROM purchase</a:t>
            </a:r>
          </a:p>
          <a:p>
            <a:pPr lvl="0">
              <a:buClr>
                <a:schemeClr val="dk1"/>
              </a:buClr>
              <a:buSzPts val="1100"/>
            </a:pPr>
            <a:r>
              <a:rPr lang="en-US" sz="900" dirty="0">
                <a:latin typeface="Courier New"/>
                <a:ea typeface="Courier New"/>
                <a:cs typeface="Courier New"/>
                <a:sym typeface="Courier New"/>
              </a:rPr>
              <a:t>GROUP BY </a:t>
            </a:r>
            <a:r>
              <a:rPr lang="en-US" sz="900" dirty="0" err="1">
                <a:latin typeface="Courier New"/>
                <a:ea typeface="Courier New"/>
                <a:cs typeface="Courier New"/>
                <a:sym typeface="Courier New"/>
              </a:rPr>
              <a:t>product_id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ORDER BY </a:t>
            </a:r>
            <a:r>
              <a:rPr lang="en-US" sz="900" dirty="0" err="1">
                <a:latin typeface="Courier New"/>
                <a:ea typeface="Courier New"/>
                <a:cs typeface="Courier New"/>
                <a:sym typeface="Courier New"/>
              </a:rPr>
              <a:t>num_each_product</a:t>
            </a:r>
            <a:r>
              <a:rPr lang="en-US" sz="900" dirty="0">
                <a:latin typeface="Courier New"/>
                <a:ea typeface="Courier New"/>
                <a:cs typeface="Courier New"/>
                <a:sym typeface="Courier New"/>
              </a:rPr>
              <a:t>;</a:t>
            </a: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311700" y="1130225"/>
            <a:ext cx="3870900" cy="2189303"/>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dirty="0" smtClean="0">
                <a:latin typeface="Roboto"/>
                <a:ea typeface="Roboto"/>
                <a:cs typeface="Roboto"/>
                <a:sym typeface="Roboto"/>
              </a:rPr>
              <a:t>Looking at this chart of all </a:t>
            </a:r>
            <a:r>
              <a:rPr lang="en-US" sz="1200" dirty="0" err="1" smtClean="0">
                <a:latin typeface="Roboto"/>
                <a:ea typeface="Roboto"/>
                <a:cs typeface="Roboto"/>
                <a:sym typeface="Roboto"/>
              </a:rPr>
              <a:t>Warby</a:t>
            </a:r>
            <a:r>
              <a:rPr lang="en-US" sz="1200" dirty="0" smtClean="0">
                <a:latin typeface="Roboto"/>
                <a:ea typeface="Roboto"/>
                <a:cs typeface="Roboto"/>
                <a:sym typeface="Roboto"/>
              </a:rPr>
              <a:t> Parker’s products, sorted by the sale numbers of each product what’s immediately striking is the fact that while the women’s style’s are grouped the same models in different colors, the men’s models are divided with colors playing a seemingly more important role. This information is useful for targeted advertising campaigns so women’s style advertising can focus on the different models and men’s style advertising can focus on the different colors.</a:t>
            </a:r>
            <a:endParaRPr sz="1200" b="0" i="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3801847798"/>
              </p:ext>
            </p:extLst>
          </p:nvPr>
        </p:nvGraphicFramePr>
        <p:xfrm>
          <a:off x="4572000" y="654551"/>
          <a:ext cx="4453587" cy="4032571"/>
        </p:xfrm>
        <a:graphic>
          <a:graphicData uri="http://schemas.openxmlformats.org/drawingml/2006/table">
            <a:tbl>
              <a:tblPr>
                <a:noFill/>
                <a:tableStyleId>{41C52BF7-F10D-42DD-8479-FF2DDF1A0279}</a:tableStyleId>
              </a:tblPr>
              <a:tblGrid>
                <a:gridCol w="670073"/>
                <a:gridCol w="858030"/>
                <a:gridCol w="731371"/>
                <a:gridCol w="731371"/>
                <a:gridCol w="731371"/>
                <a:gridCol w="731371"/>
              </a:tblGrid>
              <a:tr h="724934">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smtClean="0">
                          <a:solidFill>
                            <a:srgbClr val="FFFFFF"/>
                          </a:solidFill>
                        </a:rPr>
                        <a:t>Style</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smtClean="0">
                          <a:solidFill>
                            <a:srgbClr val="FFFFFF"/>
                          </a:solidFill>
                        </a:rPr>
                        <a:t>Product ID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smtClean="0">
                          <a:solidFill>
                            <a:srgbClr val="FFFFFF"/>
                          </a:solidFill>
                        </a:rPr>
                        <a:t>Number of sales</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smtClean="0">
                          <a:solidFill>
                            <a:srgbClr val="FFFFFF"/>
                          </a:solidFill>
                        </a:rPr>
                        <a:t>Model</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smtClean="0">
                          <a:solidFill>
                            <a:srgbClr val="FFFFFF"/>
                          </a:solidFill>
                        </a:rPr>
                        <a:t>Color</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smtClean="0">
                          <a:solidFill>
                            <a:srgbClr val="FFFFFF"/>
                          </a:solidFill>
                        </a:rPr>
                        <a:t>Price</a:t>
                      </a:r>
                      <a:endParaRPr sz="1000" b="1" u="none" strike="noStrike" cap="none" dirty="0">
                        <a:solidFill>
                          <a:srgbClr val="FFFFFF"/>
                        </a:solidFill>
                      </a:endParaRPr>
                    </a:p>
                  </a:txBody>
                  <a:tcPr marL="91425" marR="91425" marT="91425" marB="91425">
                    <a:solidFill>
                      <a:srgbClr val="204056">
                        <a:alpha val="82352"/>
                      </a:srgbClr>
                    </a:solidFill>
                  </a:tcPr>
                </a:tc>
              </a:tr>
              <a:tr h="315428">
                <a:tc>
                  <a:txBody>
                    <a:bodyPr/>
                    <a:lstStyle/>
                    <a:p>
                      <a:pPr algn="ctr" fontAlgn="ctr"/>
                      <a:r>
                        <a:rPr lang="en-US" sz="1000" b="0" i="0" u="none" strike="noStrike">
                          <a:solidFill>
                            <a:srgbClr val="525252"/>
                          </a:solidFill>
                          <a:effectLst/>
                          <a:latin typeface="Segoe UI" panose="020B0502040204020203" pitchFamily="34" charset="0"/>
                        </a:rPr>
                        <a:t>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5</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41</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Monocle</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Endangered Tortoise</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50</a:t>
                      </a:r>
                    </a:p>
                  </a:txBody>
                  <a:tcPr marL="9525" marR="9525" marT="9525" marB="0" anchor="ctr"/>
                </a:tc>
              </a:tr>
              <a:tr h="315428">
                <a:tc>
                  <a:txBody>
                    <a:bodyPr/>
                    <a:lstStyle/>
                    <a:p>
                      <a:pPr algn="ctr" fontAlgn="ctr"/>
                      <a:r>
                        <a:rPr lang="en-US" sz="1000" b="0" i="0" u="none" strike="noStrike">
                          <a:solidFill>
                            <a:srgbClr val="525252"/>
                          </a:solidFill>
                          <a:effectLst/>
                          <a:latin typeface="Segoe UI" panose="020B0502040204020203" pitchFamily="34" charset="0"/>
                        </a:rPr>
                        <a:t>Women's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8</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42</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Lucy</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Jet Black</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150</a:t>
                      </a:r>
                    </a:p>
                  </a:txBody>
                  <a:tcPr marL="9525" marR="9525" marT="9525" marB="0" anchor="ctr"/>
                </a:tc>
              </a:tr>
              <a:tr h="315428">
                <a:tc>
                  <a:txBody>
                    <a:bodyPr/>
                    <a:lstStyle/>
                    <a:p>
                      <a:pPr algn="ctr" fontAlgn="ctr"/>
                      <a:r>
                        <a:rPr lang="en-US" sz="1000" b="0" i="0" u="none" strike="noStrike">
                          <a:solidFill>
                            <a:srgbClr val="525252"/>
                          </a:solidFill>
                          <a:effectLst/>
                          <a:latin typeface="Segoe UI" panose="020B0502040204020203" pitchFamily="34" charset="0"/>
                        </a:rPr>
                        <a:t>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2</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43</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Brady</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Sea Glass Gray</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95</a:t>
                      </a:r>
                    </a:p>
                  </a:txBody>
                  <a:tcPr marL="9525" marR="9525" marT="9525" marB="0" anchor="ctr"/>
                </a:tc>
              </a:tr>
              <a:tr h="315428">
                <a:tc>
                  <a:txBody>
                    <a:bodyPr/>
                    <a:lstStyle/>
                    <a:p>
                      <a:pPr algn="ctr" fontAlgn="ctr"/>
                      <a:r>
                        <a:rPr lang="en-US" sz="1000" b="0" i="0" u="none" strike="noStrike">
                          <a:solidFill>
                            <a:srgbClr val="525252"/>
                          </a:solidFill>
                          <a:effectLst/>
                          <a:latin typeface="Segoe UI" panose="020B0502040204020203" pitchFamily="34" charset="0"/>
                        </a:rPr>
                        <a:t>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4</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44</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Dawes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Jet Black</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150</a:t>
                      </a:r>
                    </a:p>
                  </a:txBody>
                  <a:tcPr marL="9525" marR="9525" marT="9525" marB="0" anchor="ctr"/>
                </a:tc>
              </a:tr>
              <a:tr h="315428">
                <a:tc>
                  <a:txBody>
                    <a:bodyPr/>
                    <a:lstStyle/>
                    <a:p>
                      <a:pPr algn="ctr" fontAlgn="ctr"/>
                      <a:r>
                        <a:rPr lang="en-US" sz="1000" b="0" i="0" u="none" strike="noStrike">
                          <a:solidFill>
                            <a:srgbClr val="525252"/>
                          </a:solidFill>
                          <a:effectLst/>
                          <a:latin typeface="Segoe UI" panose="020B0502040204020203" pitchFamily="34" charset="0"/>
                        </a:rPr>
                        <a:t>Women's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7</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44</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Lucy</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Elderflower Crystal</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150</a:t>
                      </a:r>
                    </a:p>
                  </a:txBody>
                  <a:tcPr marL="9525" marR="9525" marT="9525" marB="0" anchor="ctr"/>
                </a:tc>
              </a:tr>
              <a:tr h="315428">
                <a:tc>
                  <a:txBody>
                    <a:bodyPr/>
                    <a:lstStyle/>
                    <a:p>
                      <a:pPr algn="ctr" fontAlgn="ctr"/>
                      <a:r>
                        <a:rPr lang="en-US" sz="1000" b="0" i="0" u="none" strike="noStrike">
                          <a:solidFill>
                            <a:srgbClr val="525252"/>
                          </a:solidFill>
                          <a:effectLst/>
                          <a:latin typeface="Segoe UI" panose="020B0502040204020203" pitchFamily="34" charset="0"/>
                        </a:rPr>
                        <a:t>Women's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6</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50</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Olive</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Pearled Tortoise</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95</a:t>
                      </a:r>
                    </a:p>
                  </a:txBody>
                  <a:tcPr marL="9525" marR="9525" marT="9525" marB="0" anchor="ctr"/>
                </a:tc>
              </a:tr>
              <a:tr h="468785">
                <a:tc>
                  <a:txBody>
                    <a:bodyPr/>
                    <a:lstStyle/>
                    <a:p>
                      <a:pPr algn="ctr" fontAlgn="ctr"/>
                      <a:r>
                        <a:rPr lang="en-US" sz="1000" b="0" i="0" u="none" strike="noStrike">
                          <a:solidFill>
                            <a:srgbClr val="525252"/>
                          </a:solidFill>
                          <a:effectLst/>
                          <a:latin typeface="Segoe UI" panose="020B0502040204020203" pitchFamily="34" charset="0"/>
                        </a:rPr>
                        <a:t>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1</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52</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Brady</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Layered Tortoise Matte</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95</a:t>
                      </a:r>
                    </a:p>
                  </a:txBody>
                  <a:tcPr marL="9525" marR="9525" marT="9525" marB="0" anchor="ctr"/>
                </a:tc>
              </a:tr>
              <a:tr h="315428">
                <a:tc>
                  <a:txBody>
                    <a:bodyPr/>
                    <a:lstStyle/>
                    <a:p>
                      <a:pPr algn="ctr" fontAlgn="ctr"/>
                      <a:r>
                        <a:rPr lang="en-US" sz="1000" b="0" i="0" u="none" strike="noStrike">
                          <a:solidFill>
                            <a:srgbClr val="525252"/>
                          </a:solidFill>
                          <a:effectLst/>
                          <a:latin typeface="Segoe UI" panose="020B0502040204020203" pitchFamily="34" charset="0"/>
                        </a:rPr>
                        <a:t>Women's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9</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54</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Eugene Narrow</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Rose Crystal</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95</a:t>
                      </a:r>
                    </a:p>
                  </a:txBody>
                  <a:tcPr marL="9525" marR="9525" marT="9525" marB="0" anchor="ctr"/>
                </a:tc>
              </a:tr>
              <a:tr h="315428">
                <a:tc>
                  <a:txBody>
                    <a:bodyPr/>
                    <a:lstStyle/>
                    <a:p>
                      <a:pPr algn="ctr" fontAlgn="ctr"/>
                      <a:r>
                        <a:rPr lang="en-US" sz="1000" b="0" i="0" u="none" strike="noStrike">
                          <a:solidFill>
                            <a:srgbClr val="525252"/>
                          </a:solidFill>
                          <a:effectLst/>
                          <a:latin typeface="Segoe UI" panose="020B0502040204020203" pitchFamily="34" charset="0"/>
                        </a:rPr>
                        <a:t>Women's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10</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62</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Eugene Narrow</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Rosewood Tortoise</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95</a:t>
                      </a:r>
                    </a:p>
                  </a:txBody>
                  <a:tcPr marL="9525" marR="9525" marT="9525" marB="0" anchor="ctr"/>
                </a:tc>
              </a:tr>
              <a:tr h="315428">
                <a:tc>
                  <a:txBody>
                    <a:bodyPr/>
                    <a:lstStyle/>
                    <a:p>
                      <a:pPr algn="ctr" fontAlgn="ctr"/>
                      <a:r>
                        <a:rPr lang="en-US" sz="1000" b="0" i="0" u="none" strike="noStrike">
                          <a:solidFill>
                            <a:srgbClr val="525252"/>
                          </a:solidFill>
                          <a:effectLst/>
                          <a:latin typeface="Segoe UI" panose="020B0502040204020203" pitchFamily="34" charset="0"/>
                        </a:rPr>
                        <a:t>Men's Styles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3</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63</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Dawes</a:t>
                      </a:r>
                    </a:p>
                  </a:txBody>
                  <a:tcPr marL="9525" marR="9525" marT="9525" marB="0" anchor="ctr"/>
                </a:tc>
                <a:tc>
                  <a:txBody>
                    <a:bodyPr/>
                    <a:lstStyle/>
                    <a:p>
                      <a:pPr algn="ctr" fontAlgn="ctr"/>
                      <a:r>
                        <a:rPr lang="en-US" sz="1000" b="0" i="0" u="none" strike="noStrike">
                          <a:solidFill>
                            <a:srgbClr val="525252"/>
                          </a:solidFill>
                          <a:effectLst/>
                          <a:latin typeface="Segoe UI" panose="020B0502040204020203" pitchFamily="34" charset="0"/>
                        </a:rPr>
                        <a:t>Driftwood Fade</a:t>
                      </a:r>
                    </a:p>
                  </a:txBody>
                  <a:tcPr marL="9525" marR="9525" marT="9525" marB="0" anchor="ctr"/>
                </a:tc>
                <a:tc>
                  <a:txBody>
                    <a:bodyPr/>
                    <a:lstStyle/>
                    <a:p>
                      <a:pPr algn="ctr" fontAlgn="ctr"/>
                      <a:r>
                        <a:rPr lang="en-US" sz="1000" b="0" i="0" u="none" strike="noStrike" dirty="0">
                          <a:solidFill>
                            <a:srgbClr val="525252"/>
                          </a:solidFill>
                          <a:effectLst/>
                          <a:latin typeface="Segoe UI" panose="020B0502040204020203" pitchFamily="34" charset="0"/>
                        </a:rPr>
                        <a:t>150</a:t>
                      </a:r>
                    </a:p>
                  </a:txBody>
                  <a:tcPr marL="9525" marR="9525" marT="9525" marB="0" anchor="ctr"/>
                </a:tc>
              </a:tr>
            </a:tbl>
          </a:graphicData>
        </a:graphic>
      </p:graphicFrame>
    </p:spTree>
    <p:extLst>
      <p:ext uri="{BB962C8B-B14F-4D97-AF65-F5344CB8AC3E}">
        <p14:creationId xmlns:p14="http://schemas.microsoft.com/office/powerpoint/2010/main" val="1335876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a:solidFill>
                  <a:schemeClr val="lt1"/>
                </a:solidFill>
                <a:latin typeface="Roboto Black"/>
                <a:ea typeface="Roboto Black"/>
                <a:cs typeface="Roboto Black"/>
                <a:sym typeface="Roboto Black"/>
              </a:rPr>
              <a:t>2</a:t>
            </a:r>
            <a:r>
              <a:rPr lang="en" sz="4800" b="0" i="0" u="none" strike="noStrike" cap="none" dirty="0" smtClean="0">
                <a:solidFill>
                  <a:schemeClr val="lt1"/>
                </a:solidFill>
                <a:latin typeface="Roboto Black"/>
                <a:ea typeface="Roboto Black"/>
                <a:cs typeface="Roboto Black"/>
                <a:sym typeface="Roboto Black"/>
              </a:rPr>
              <a:t>. The Quiz Funnel: What it Means and Why We Care</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5816586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a:t>
            </a:r>
            <a:r>
              <a:rPr lang="en" sz="2400" b="1" i="0" u="none" strike="noStrike" cap="none" dirty="0" smtClean="0">
                <a:solidFill>
                  <a:srgbClr val="295269"/>
                </a:solidFill>
                <a:latin typeface="Roboto"/>
                <a:ea typeface="Roboto"/>
                <a:cs typeface="Roboto"/>
                <a:sym typeface="Roboto"/>
              </a:rPr>
              <a:t>.1 The Quiz Funnel</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smtClean="0">
                <a:solidFill>
                  <a:srgbClr val="000000"/>
                </a:solidFill>
                <a:latin typeface="Courier New"/>
                <a:ea typeface="Courier New"/>
                <a:cs typeface="Courier New"/>
                <a:sym typeface="Courier New"/>
              </a:rPr>
              <a:t>SELECT question, COUNT(DISTINCT user_id)</a:t>
            </a:r>
            <a:endParaRPr sz="900" b="0" i="0" u="none" strike="noStrike" cap="none" dirty="0" smtClean="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smtClean="0">
                <a:solidFill>
                  <a:srgbClr val="000000"/>
                </a:solidFill>
                <a:latin typeface="Courier New"/>
                <a:ea typeface="Courier New"/>
                <a:cs typeface="Courier New"/>
                <a:sym typeface="Courier New"/>
              </a:rPr>
              <a:t>FROM </a:t>
            </a:r>
            <a:r>
              <a:rPr lang="en" sz="900" dirty="0" smtClean="0">
                <a:latin typeface="Courier New"/>
                <a:ea typeface="Courier New"/>
                <a:cs typeface="Courier New"/>
                <a:sym typeface="Courier New"/>
              </a:rPr>
              <a:t>survey</a:t>
            </a:r>
            <a:endParaRPr sz="900" b="0" i="0" u="none" strike="noStrike" cap="none" dirty="0" smtClean="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smtClean="0">
                <a:solidFill>
                  <a:srgbClr val="000000"/>
                </a:solidFill>
                <a:latin typeface="Courier New"/>
                <a:ea typeface="Courier New"/>
                <a:cs typeface="Courier New"/>
                <a:sym typeface="Courier New"/>
              </a:rPr>
              <a:t>GROUP BY 1;</a:t>
            </a:r>
            <a:endParaRPr sz="900" b="0" i="0" u="none" strike="noStrike" cap="none" dirty="0" smtClean="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5"/>
            <a:ext cx="4920900" cy="146951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900" b="0" i="0" u="none" strike="noStrike" cap="none" dirty="0" smtClean="0">
                <a:solidFill>
                  <a:srgbClr val="000000"/>
                </a:solidFill>
                <a:latin typeface="Roboto"/>
                <a:ea typeface="Roboto"/>
                <a:cs typeface="Roboto"/>
                <a:sym typeface="Roboto"/>
              </a:rPr>
              <a:t>Warby Parker uses a quiz funnel for potential customers. This quiz funnel helps to focus their attention to find a starting point for shopping. Using SQL queries you can see how many users finished each section of the quiz. As you can see in the table below, the two questions with the lowest response rates are 3 and 5. Looking at 5 specifically it stands out as a hard to answer question because people who are just shopping for sunglasses and don’t require perscription lenses don’t get regular eye exams if any, making question 5 a hard question for them to answer. I suggest a branching quiz that has a question to specifically split people who require perscription lenses from those who don’t as a starting point.</a:t>
            </a:r>
            <a:endParaRPr sz="900" b="0" i="0" u="none" strike="noStrike" cap="none" dirty="0">
              <a:solidFill>
                <a:srgbClr val="000000"/>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542293039"/>
              </p:ext>
            </p:extLst>
          </p:nvPr>
        </p:nvGraphicFramePr>
        <p:xfrm>
          <a:off x="177975" y="2736621"/>
          <a:ext cx="4920900" cy="2202345"/>
        </p:xfrm>
        <a:graphic>
          <a:graphicData uri="http://schemas.openxmlformats.org/drawingml/2006/table">
            <a:tbl>
              <a:tblPr>
                <a:noFill/>
                <a:tableStyleId>{41C52BF7-F10D-42DD-8479-FF2DDF1A0279}</a:tableStyleId>
              </a:tblPr>
              <a:tblGrid>
                <a:gridCol w="1459350"/>
                <a:gridCol w="1868700"/>
                <a:gridCol w="1592850"/>
              </a:tblGrid>
              <a:tr h="315765">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User Count</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Completion</a:t>
                      </a:r>
                      <a:r>
                        <a:rPr lang="en" sz="1000" b="1" u="none" strike="noStrike" cap="none" baseline="0" dirty="0" smtClean="0">
                          <a:solidFill>
                            <a:srgbClr val="FFFFFF"/>
                          </a:solidFill>
                        </a:rPr>
                        <a:t> Percentage</a:t>
                      </a:r>
                      <a:endParaRPr sz="1000" b="1" u="none" strike="noStrike" cap="none" dirty="0">
                        <a:solidFill>
                          <a:srgbClr val="FFFFFF"/>
                        </a:solidFill>
                      </a:endParaRPr>
                    </a:p>
                  </a:txBody>
                  <a:tcPr marL="91425" marR="91425" marT="91425" marB="91425">
                    <a:solidFill>
                      <a:srgbClr val="204056">
                        <a:alpha val="82352"/>
                      </a:srgbClr>
                    </a:solidFill>
                  </a:tcPr>
                </a:tc>
              </a:tr>
              <a:tr h="335475">
                <a:tc>
                  <a:txBody>
                    <a:bodyPr/>
                    <a:lstStyle/>
                    <a:p>
                      <a:pPr algn="ctr" fontAlgn="ctr"/>
                      <a:r>
                        <a:rPr lang="en-US" sz="1100" b="0" i="0" u="none" strike="noStrike" dirty="0">
                          <a:solidFill>
                            <a:srgbClr val="525252"/>
                          </a:solidFill>
                          <a:effectLst/>
                          <a:latin typeface="Segoe UI" panose="020B0502040204020203" pitchFamily="34" charset="0"/>
                        </a:rPr>
                        <a:t>1. What are you looking for?</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500</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1</a:t>
                      </a:r>
                      <a:r>
                        <a:rPr lang="en-US" sz="1100" b="0" i="0" u="none" strike="noStrike" dirty="0" smtClean="0">
                          <a:solidFill>
                            <a:srgbClr val="525252"/>
                          </a:solidFill>
                          <a:effectLst/>
                          <a:latin typeface="Segoe UI" panose="020B0502040204020203" pitchFamily="34" charset="0"/>
                        </a:rPr>
                        <a:t>00</a:t>
                      </a:r>
                      <a:endParaRPr lang="en-US" sz="1100" b="0" i="0" u="none" strike="noStrike" dirty="0">
                        <a:solidFill>
                          <a:srgbClr val="525252"/>
                        </a:solidFill>
                        <a:effectLst/>
                        <a:latin typeface="Segoe UI" panose="020B0502040204020203" pitchFamily="34" charset="0"/>
                      </a:endParaRPr>
                    </a:p>
                  </a:txBody>
                  <a:tcPr marL="9525" marR="9525" marT="9525" marB="0" anchor="ctr"/>
                </a:tc>
              </a:tr>
              <a:tr h="335475">
                <a:tc>
                  <a:txBody>
                    <a:bodyPr/>
                    <a:lstStyle/>
                    <a:p>
                      <a:pPr algn="ctr" fontAlgn="ctr"/>
                      <a:r>
                        <a:rPr lang="en-US" sz="1100" b="0" i="0" u="none" strike="noStrike">
                          <a:solidFill>
                            <a:srgbClr val="525252"/>
                          </a:solidFill>
                          <a:effectLst/>
                          <a:latin typeface="Segoe UI" panose="020B0502040204020203" pitchFamily="34" charset="0"/>
                        </a:rPr>
                        <a:t>2. What's your fit?</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475</a:t>
                      </a:r>
                    </a:p>
                  </a:txBody>
                  <a:tcPr marL="9525" marR="9525" marT="9525" marB="0" anchor="ctr"/>
                </a:tc>
                <a:tc>
                  <a:txBody>
                    <a:bodyPr/>
                    <a:lstStyle/>
                    <a:p>
                      <a:pPr algn="ctr" fontAlgn="ctr"/>
                      <a:r>
                        <a:rPr lang="en-US" sz="1100" b="0" i="0" u="none" strike="noStrike" dirty="0" smtClean="0">
                          <a:solidFill>
                            <a:srgbClr val="525252"/>
                          </a:solidFill>
                          <a:effectLst/>
                          <a:latin typeface="Segoe UI" panose="020B0502040204020203" pitchFamily="34" charset="0"/>
                        </a:rPr>
                        <a:t>95</a:t>
                      </a:r>
                      <a:endParaRPr lang="en-US" sz="1100" b="0" i="0" u="none" strike="noStrike" dirty="0">
                        <a:solidFill>
                          <a:srgbClr val="525252"/>
                        </a:solidFill>
                        <a:effectLst/>
                        <a:latin typeface="Segoe UI" panose="020B0502040204020203" pitchFamily="34" charset="0"/>
                      </a:endParaRPr>
                    </a:p>
                  </a:txBody>
                  <a:tcPr marL="9525" marR="9525" marT="9525" marB="0" anchor="ctr"/>
                </a:tc>
              </a:tr>
              <a:tr h="335475">
                <a:tc>
                  <a:txBody>
                    <a:bodyPr/>
                    <a:lstStyle/>
                    <a:p>
                      <a:pPr algn="ctr" fontAlgn="ctr"/>
                      <a:r>
                        <a:rPr lang="en-US" sz="1100" b="0" i="0" u="none" strike="noStrike">
                          <a:solidFill>
                            <a:srgbClr val="525252"/>
                          </a:solidFill>
                          <a:effectLst/>
                          <a:latin typeface="Segoe UI" panose="020B0502040204020203" pitchFamily="34" charset="0"/>
                        </a:rPr>
                        <a:t>3. Which shapes do you like?</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380</a:t>
                      </a:r>
                    </a:p>
                  </a:txBody>
                  <a:tcPr marL="9525" marR="9525" marT="9525" marB="0" anchor="ctr"/>
                </a:tc>
                <a:tc>
                  <a:txBody>
                    <a:bodyPr/>
                    <a:lstStyle/>
                    <a:p>
                      <a:pPr algn="ctr" fontAlgn="ctr"/>
                      <a:r>
                        <a:rPr lang="en-US" sz="1100" b="0" i="0" u="none" strike="noStrike" dirty="0" smtClean="0">
                          <a:solidFill>
                            <a:srgbClr val="525252"/>
                          </a:solidFill>
                          <a:effectLst/>
                          <a:latin typeface="Segoe UI" panose="020B0502040204020203" pitchFamily="34" charset="0"/>
                        </a:rPr>
                        <a:t>80</a:t>
                      </a:r>
                      <a:endParaRPr lang="en-US" sz="1100" b="0" i="0" u="none" strike="noStrike" dirty="0">
                        <a:solidFill>
                          <a:srgbClr val="525252"/>
                        </a:solidFill>
                        <a:effectLst/>
                        <a:latin typeface="Segoe UI" panose="020B0502040204020203" pitchFamily="34" charset="0"/>
                      </a:endParaRPr>
                    </a:p>
                  </a:txBody>
                  <a:tcPr marL="9525" marR="9525" marT="9525" marB="0" anchor="ctr"/>
                </a:tc>
              </a:tr>
              <a:tr h="335475">
                <a:tc>
                  <a:txBody>
                    <a:bodyPr/>
                    <a:lstStyle/>
                    <a:p>
                      <a:pPr algn="ctr" fontAlgn="ctr"/>
                      <a:r>
                        <a:rPr lang="en-US" sz="1100" b="0" i="0" u="none" strike="noStrike">
                          <a:solidFill>
                            <a:srgbClr val="525252"/>
                          </a:solidFill>
                          <a:effectLst/>
                          <a:latin typeface="Segoe UI" panose="020B0502040204020203" pitchFamily="34" charset="0"/>
                        </a:rPr>
                        <a:t>4. Which colors do you like?</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361</a:t>
                      </a:r>
                    </a:p>
                  </a:txBody>
                  <a:tcPr marL="9525" marR="9525" marT="9525" marB="0" anchor="ctr"/>
                </a:tc>
                <a:tc>
                  <a:txBody>
                    <a:bodyPr/>
                    <a:lstStyle/>
                    <a:p>
                      <a:pPr algn="ctr" fontAlgn="ctr"/>
                      <a:r>
                        <a:rPr lang="en-US" sz="1100" b="0" i="0" u="none" strike="noStrike" dirty="0" smtClean="0">
                          <a:solidFill>
                            <a:srgbClr val="525252"/>
                          </a:solidFill>
                          <a:effectLst/>
                          <a:latin typeface="Segoe UI" panose="020B0502040204020203" pitchFamily="34" charset="0"/>
                        </a:rPr>
                        <a:t>95</a:t>
                      </a:r>
                      <a:endParaRPr lang="en-US" sz="1100" b="0" i="0" u="none" strike="noStrike" dirty="0">
                        <a:solidFill>
                          <a:srgbClr val="525252"/>
                        </a:solidFill>
                        <a:effectLst/>
                        <a:latin typeface="Segoe UI" panose="020B0502040204020203" pitchFamily="34" charset="0"/>
                      </a:endParaRPr>
                    </a:p>
                  </a:txBody>
                  <a:tcPr marL="9525" marR="9525" marT="9525" marB="0" anchor="ctr"/>
                </a:tc>
              </a:tr>
              <a:tr h="335475">
                <a:tc>
                  <a:txBody>
                    <a:bodyPr/>
                    <a:lstStyle/>
                    <a:p>
                      <a:pPr algn="ctr" fontAlgn="ctr"/>
                      <a:r>
                        <a:rPr lang="en-US" sz="1100" b="0" i="0" u="none" strike="noStrike" dirty="0">
                          <a:solidFill>
                            <a:srgbClr val="525252"/>
                          </a:solidFill>
                          <a:effectLst/>
                          <a:latin typeface="Segoe UI" panose="020B0502040204020203" pitchFamily="34" charset="0"/>
                        </a:rPr>
                        <a:t>5. When was your last eye exam?</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270</a:t>
                      </a:r>
                    </a:p>
                  </a:txBody>
                  <a:tcPr marL="9525" marR="9525" marT="9525" marB="0" anchor="ctr"/>
                </a:tc>
                <a:tc>
                  <a:txBody>
                    <a:bodyPr/>
                    <a:lstStyle/>
                    <a:p>
                      <a:pPr algn="ctr" fontAlgn="ctr"/>
                      <a:r>
                        <a:rPr lang="en-US" sz="1100" b="0" i="0" u="none" strike="noStrike" dirty="0" smtClean="0">
                          <a:solidFill>
                            <a:srgbClr val="525252"/>
                          </a:solidFill>
                          <a:effectLst/>
                          <a:latin typeface="Segoe UI" panose="020B0502040204020203" pitchFamily="34" charset="0"/>
                        </a:rPr>
                        <a:t>74.79</a:t>
                      </a:r>
                      <a:endParaRPr lang="en-US" sz="1100" b="0" i="0" u="none" strike="noStrike" dirty="0">
                        <a:solidFill>
                          <a:srgbClr val="525252"/>
                        </a:solidFill>
                        <a:effectLst/>
                        <a:latin typeface="Segoe UI" panose="020B0502040204020203" pitchFamily="34" charset="0"/>
                      </a:endParaRPr>
                    </a:p>
                  </a:txBody>
                  <a:tcPr marL="9525" marR="9525" marT="9525" marB="0" anchor="ct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smtClean="0">
                <a:solidFill>
                  <a:schemeClr val="lt1"/>
                </a:solidFill>
                <a:latin typeface="Roboto Black"/>
                <a:ea typeface="Roboto Black"/>
                <a:cs typeface="Roboto Black"/>
                <a:sym typeface="Roboto Black"/>
              </a:rPr>
              <a:t>3</a:t>
            </a:r>
            <a:r>
              <a:rPr lang="en" sz="4800" b="0" i="0" u="none" strike="noStrike" cap="none" dirty="0" smtClean="0">
                <a:solidFill>
                  <a:schemeClr val="lt1"/>
                </a:solidFill>
                <a:latin typeface="Roboto Black"/>
                <a:ea typeface="Roboto Black"/>
                <a:cs typeface="Roboto Black"/>
                <a:sym typeface="Roboto Black"/>
              </a:rPr>
              <a:t>. Home Try On Funnel: A/B Testing in Action</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554837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3</a:t>
            </a:r>
            <a:r>
              <a:rPr lang="en" sz="2400" b="1" i="0" u="none" strike="noStrike" cap="none" dirty="0" smtClean="0">
                <a:solidFill>
                  <a:srgbClr val="295269"/>
                </a:solidFill>
                <a:latin typeface="Roboto"/>
                <a:ea typeface="Roboto"/>
                <a:cs typeface="Roboto"/>
                <a:sym typeface="Roboto"/>
              </a:rPr>
              <a:t>.1 Home Try On Funnel: A/B Testing in Action</a:t>
            </a:r>
            <a:endParaRPr sz="2400" b="1" i="0" u="none" strike="noStrike" cap="none" dirty="0">
              <a:solidFill>
                <a:srgbClr val="295269"/>
              </a:solidFill>
              <a:latin typeface="Roboto"/>
              <a:ea typeface="Roboto"/>
              <a:cs typeface="Roboto"/>
              <a:sym typeface="Roboto"/>
            </a:endParaRPr>
          </a:p>
        </p:txBody>
      </p:sp>
      <p:sp>
        <p:nvSpPr>
          <p:cNvPr id="316" name="Shape 316"/>
          <p:cNvSpPr txBox="1"/>
          <p:nvPr/>
        </p:nvSpPr>
        <p:spPr>
          <a:xfrm>
            <a:off x="177975" y="1201325"/>
            <a:ext cx="4783424" cy="253521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050" b="0" i="0" u="none" strike="noStrike" cap="none" dirty="0" smtClean="0">
                <a:solidFill>
                  <a:srgbClr val="000000"/>
                </a:solidFill>
                <a:latin typeface="Roboto"/>
                <a:ea typeface="Roboto"/>
                <a:cs typeface="Roboto"/>
                <a:sym typeface="Roboto"/>
              </a:rPr>
              <a:t>An A/B test is an experiment where we test two variables the same amount of times in order to see if changing the variable has an affect on the outcome. In this case we split people who got glasses to try on at home into two groups with roughly half of the people receiving 3 pairs of frames to try on and the other half receiving 5 pairs. Looking at the data, sending 5 pairs of frames had a dramatic increase on the purchase rates of the home try on customers with almost 80% of customers making a purchase after trying on 5 pairs versus the 53% of customers that made a purchase after only getting 3 pairs to try on. Clearly this is an area where </a:t>
            </a:r>
            <a:r>
              <a:rPr lang="en-US" sz="1050" b="0" i="0" u="none" strike="noStrike" cap="none" dirty="0" err="1" smtClean="0">
                <a:solidFill>
                  <a:srgbClr val="000000"/>
                </a:solidFill>
                <a:latin typeface="Roboto"/>
                <a:ea typeface="Roboto"/>
                <a:cs typeface="Roboto"/>
                <a:sym typeface="Roboto"/>
              </a:rPr>
              <a:t>Warby</a:t>
            </a:r>
            <a:r>
              <a:rPr lang="en-US" sz="1050" b="0" i="0" u="none" strike="noStrike" cap="none" dirty="0" smtClean="0">
                <a:solidFill>
                  <a:srgbClr val="000000"/>
                </a:solidFill>
                <a:latin typeface="Roboto"/>
                <a:ea typeface="Roboto"/>
                <a:cs typeface="Roboto"/>
                <a:sym typeface="Roboto"/>
              </a:rPr>
              <a:t> Parker can focus their research to see if sending even more pairs wil</a:t>
            </a:r>
            <a:r>
              <a:rPr lang="en-US" sz="1050" dirty="0" smtClean="0">
                <a:latin typeface="Roboto"/>
                <a:ea typeface="Roboto"/>
                <a:cs typeface="Roboto"/>
                <a:sym typeface="Roboto"/>
              </a:rPr>
              <a:t>l lead to a greater number of purchases or more likely, where the point of diminishing returns is with regards to shipping costs versus an increase in purchase percentage.</a:t>
            </a:r>
            <a:endParaRPr sz="1050" b="0" i="0" u="none" strike="noStrike" cap="none" dirty="0">
              <a:solidFill>
                <a:srgbClr val="000000"/>
              </a:solidFill>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2252139672"/>
              </p:ext>
            </p:extLst>
          </p:nvPr>
        </p:nvGraphicFramePr>
        <p:xfrm>
          <a:off x="177975" y="3803325"/>
          <a:ext cx="4783424" cy="1144400"/>
        </p:xfrm>
        <a:graphic>
          <a:graphicData uri="http://schemas.openxmlformats.org/drawingml/2006/table">
            <a:tbl>
              <a:tblPr>
                <a:noFill/>
                <a:tableStyleId>{41C52BF7-F10D-42DD-8479-FF2DDF1A0279}</a:tableStyleId>
              </a:tblPr>
              <a:tblGrid>
                <a:gridCol w="1028139"/>
                <a:gridCol w="1316542"/>
                <a:gridCol w="1316542"/>
                <a:gridCol w="1122201"/>
              </a:tblGrid>
              <a:tr h="407950">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Number of</a:t>
                      </a:r>
                      <a:r>
                        <a:rPr lang="en" sz="1000" b="1" u="none" strike="noStrike" cap="none" baseline="0" dirty="0" smtClean="0">
                          <a:solidFill>
                            <a:srgbClr val="FFFFFF"/>
                          </a:solidFill>
                        </a:rPr>
                        <a:t> Pairs</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Number of Home Try</a:t>
                      </a:r>
                      <a:r>
                        <a:rPr lang="en" sz="1000" b="1" u="none" strike="noStrike" cap="none" baseline="0" dirty="0" smtClean="0">
                          <a:solidFill>
                            <a:srgbClr val="FFFFFF"/>
                          </a:solidFill>
                        </a:rPr>
                        <a:t> Ons</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Number</a:t>
                      </a:r>
                      <a:r>
                        <a:rPr lang="en" sz="1000" b="1" u="none" strike="noStrike" cap="none" baseline="0" dirty="0" smtClean="0">
                          <a:solidFill>
                            <a:srgbClr val="FFFFFF"/>
                          </a:solidFill>
                        </a:rPr>
                        <a:t> Purchased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Purchase</a:t>
                      </a:r>
                      <a:r>
                        <a:rPr lang="en" sz="1000" b="1" u="none" strike="noStrike" cap="none" baseline="0" dirty="0" smtClean="0">
                          <a:solidFill>
                            <a:srgbClr val="FFFFFF"/>
                          </a:solidFill>
                        </a:rPr>
                        <a:t> Percentage</a:t>
                      </a:r>
                      <a:endParaRPr sz="1000" b="1" u="none" strike="noStrike" cap="none" dirty="0">
                        <a:solidFill>
                          <a:srgbClr val="FFFFFF"/>
                        </a:solidFill>
                      </a:endParaRPr>
                    </a:p>
                  </a:txBody>
                  <a:tcPr marL="91425" marR="91425" marT="91425" marB="91425">
                    <a:solidFill>
                      <a:srgbClr val="204056">
                        <a:alpha val="82352"/>
                      </a:srgbClr>
                    </a:solidFill>
                  </a:tcPr>
                </a:tc>
              </a:tr>
              <a:tr h="328375">
                <a:tc>
                  <a:txBody>
                    <a:bodyPr/>
                    <a:lstStyle/>
                    <a:p>
                      <a:pPr algn="ctr" fontAlgn="ctr"/>
                      <a:r>
                        <a:rPr lang="en-US" sz="1100" b="0" i="0" u="none" strike="noStrike" dirty="0">
                          <a:solidFill>
                            <a:srgbClr val="525252"/>
                          </a:solidFill>
                          <a:effectLst/>
                          <a:latin typeface="Segoe UI" panose="020B0502040204020203" pitchFamily="34" charset="0"/>
                        </a:rPr>
                        <a:t>3 pairs</a:t>
                      </a:r>
                    </a:p>
                  </a:txBody>
                  <a:tcPr marL="9525" marR="9525" marT="9525" marB="0" anchor="ctr"/>
                </a:tc>
                <a:tc>
                  <a:txBody>
                    <a:bodyPr/>
                    <a:lstStyle/>
                    <a:p>
                      <a:pPr algn="ctr" fontAlgn="ctr"/>
                      <a:r>
                        <a:rPr lang="en-US" sz="1100" b="0" i="0" u="none" strike="noStrike">
                          <a:solidFill>
                            <a:srgbClr val="525252"/>
                          </a:solidFill>
                          <a:effectLst/>
                          <a:latin typeface="Segoe UI" panose="020B0502040204020203" pitchFamily="34" charset="0"/>
                        </a:rPr>
                        <a:t>379</a:t>
                      </a:r>
                    </a:p>
                  </a:txBody>
                  <a:tcPr marL="9525" marR="9525" marT="9525" marB="0" anchor="ctr"/>
                </a:tc>
                <a:tc>
                  <a:txBody>
                    <a:bodyPr/>
                    <a:lstStyle/>
                    <a:p>
                      <a:pPr algn="ctr" fontAlgn="ctr"/>
                      <a:r>
                        <a:rPr lang="en-US" sz="1100" b="0" i="0" u="none" strike="noStrike">
                          <a:solidFill>
                            <a:srgbClr val="525252"/>
                          </a:solidFill>
                          <a:effectLst/>
                          <a:latin typeface="Segoe UI" panose="020B0502040204020203" pitchFamily="34" charset="0"/>
                        </a:rPr>
                        <a:t>201</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53.03</a:t>
                      </a:r>
                    </a:p>
                  </a:txBody>
                  <a:tcPr marL="9525" marR="9525" marT="9525" marB="0" anchor="ctr"/>
                </a:tc>
              </a:tr>
              <a:tr h="328375">
                <a:tc>
                  <a:txBody>
                    <a:bodyPr/>
                    <a:lstStyle/>
                    <a:p>
                      <a:pPr algn="ctr" fontAlgn="ctr"/>
                      <a:r>
                        <a:rPr lang="en-US" sz="1100" b="0" i="0" u="none" strike="noStrike">
                          <a:solidFill>
                            <a:srgbClr val="525252"/>
                          </a:solidFill>
                          <a:effectLst/>
                          <a:latin typeface="Segoe UI" panose="020B0502040204020203" pitchFamily="34" charset="0"/>
                        </a:rPr>
                        <a:t>5 pairs</a:t>
                      </a:r>
                    </a:p>
                  </a:txBody>
                  <a:tcPr marL="9525" marR="9525" marT="9525" marB="0" anchor="ctr"/>
                </a:tc>
                <a:tc>
                  <a:txBody>
                    <a:bodyPr/>
                    <a:lstStyle/>
                    <a:p>
                      <a:pPr algn="ctr" fontAlgn="ctr"/>
                      <a:r>
                        <a:rPr lang="en-US" sz="1100" b="0" i="0" u="none" strike="noStrike">
                          <a:solidFill>
                            <a:srgbClr val="525252"/>
                          </a:solidFill>
                          <a:effectLst/>
                          <a:latin typeface="Segoe UI" panose="020B0502040204020203" pitchFamily="34" charset="0"/>
                        </a:rPr>
                        <a:t>371</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294</a:t>
                      </a:r>
                    </a:p>
                  </a:txBody>
                  <a:tcPr marL="9525" marR="9525" marT="9525" marB="0" anchor="ctr"/>
                </a:tc>
                <a:tc>
                  <a:txBody>
                    <a:bodyPr/>
                    <a:lstStyle/>
                    <a:p>
                      <a:pPr algn="ctr" fontAlgn="ctr"/>
                      <a:r>
                        <a:rPr lang="en-US" sz="1100" b="0" i="0" u="none" strike="noStrike" dirty="0">
                          <a:solidFill>
                            <a:srgbClr val="525252"/>
                          </a:solidFill>
                          <a:effectLst/>
                          <a:latin typeface="Segoe UI" panose="020B0502040204020203" pitchFamily="34" charset="0"/>
                        </a:rPr>
                        <a:t>79.25</a:t>
                      </a:r>
                    </a:p>
                  </a:txBody>
                  <a:tcPr marL="9525" marR="9525" marT="9525" marB="0" anchor="ctr"/>
                </a:tc>
              </a:tr>
            </a:tbl>
          </a:graphicData>
        </a:graphic>
      </p:graphicFrame>
      <p:sp>
        <p:nvSpPr>
          <p:cNvPr id="5" name="Shape 323"/>
          <p:cNvSpPr txBox="1"/>
          <p:nvPr/>
        </p:nvSpPr>
        <p:spPr>
          <a:xfrm>
            <a:off x="5118008" y="1201325"/>
            <a:ext cx="3714291"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WITH funnels AS (SELECT DISTINCT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h.user_id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is_home_try_on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h.number_of_pairs</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is_purchase</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FROM quiz q </a:t>
            </a:r>
          </a:p>
          <a:p>
            <a:pPr lvl="0">
              <a:buClr>
                <a:schemeClr val="dk1"/>
              </a:buClr>
              <a:buSzPts val="1100"/>
            </a:pPr>
            <a:r>
              <a:rPr lang="en-US" sz="900" dirty="0">
                <a:latin typeface="Courier New"/>
                <a:ea typeface="Courier New"/>
                <a:cs typeface="Courier New"/>
                <a:sym typeface="Courier New"/>
              </a:rPr>
              <a:t> LEFT JOIN </a:t>
            </a:r>
            <a:r>
              <a:rPr lang="en-US" sz="900" dirty="0" err="1">
                <a:latin typeface="Courier New"/>
                <a:ea typeface="Courier New"/>
                <a:cs typeface="Courier New"/>
                <a:sym typeface="Courier New"/>
              </a:rPr>
              <a:t>home_try_on</a:t>
            </a:r>
            <a:r>
              <a:rPr lang="en-US" sz="900" dirty="0">
                <a:latin typeface="Courier New"/>
                <a:ea typeface="Courier New"/>
                <a:cs typeface="Courier New"/>
                <a:sym typeface="Courier New"/>
              </a:rPr>
              <a:t> h</a:t>
            </a: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h.user_id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LEFT JOIN purchase p</a:t>
            </a: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SELECT  </a:t>
            </a:r>
            <a:r>
              <a:rPr lang="en-US" sz="900" dirty="0" err="1">
                <a:latin typeface="Courier New"/>
                <a:ea typeface="Courier New"/>
                <a:cs typeface="Courier New"/>
                <a:sym typeface="Courier New"/>
              </a:rPr>
              <a:t>number_of_pairs</a:t>
            </a:r>
            <a:r>
              <a:rPr lang="en-US" sz="900" dirty="0">
                <a:latin typeface="Courier New"/>
                <a:ea typeface="Courier New"/>
                <a:cs typeface="Courier New"/>
                <a:sym typeface="Courier New"/>
              </a:rPr>
              <a:t>, </a:t>
            </a:r>
          </a:p>
          <a:p>
            <a:pPr lvl="0">
              <a:buClr>
                <a:schemeClr val="dk1"/>
              </a:buClr>
              <a:buSzPts val="1100"/>
            </a:pPr>
            <a:r>
              <a:rPr lang="en-US" sz="900" dirty="0">
                <a:latin typeface="Courier New"/>
                <a:ea typeface="Courier New"/>
                <a:cs typeface="Courier New"/>
                <a:sym typeface="Courier New"/>
              </a:rPr>
              <a:t> SUM(</a:t>
            </a:r>
            <a:r>
              <a:rPr lang="en-US" sz="900" dirty="0" err="1">
                <a:latin typeface="Courier New"/>
                <a:ea typeface="Courier New"/>
                <a:cs typeface="Courier New"/>
                <a:sym typeface="Courier New"/>
              </a:rPr>
              <a:t>is_home_try_on</a:t>
            </a:r>
            <a:r>
              <a:rPr lang="en-US" sz="900" dirty="0">
                <a:latin typeface="Courier New"/>
                <a:ea typeface="Courier New"/>
                <a:cs typeface="Courier New"/>
                <a:sym typeface="Courier New"/>
              </a:rPr>
              <a:t>) AS '</a:t>
            </a:r>
            <a:r>
              <a:rPr lang="en-US" sz="900" dirty="0" err="1">
                <a:latin typeface="Courier New"/>
                <a:ea typeface="Courier New"/>
                <a:cs typeface="Courier New"/>
                <a:sym typeface="Courier New"/>
              </a:rPr>
              <a:t>num_home_try</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SUM(</a:t>
            </a:r>
            <a:r>
              <a:rPr lang="en-US" sz="900" dirty="0" err="1">
                <a:latin typeface="Courier New"/>
                <a:ea typeface="Courier New"/>
                <a:cs typeface="Courier New"/>
                <a:sym typeface="Courier New"/>
              </a:rPr>
              <a:t>is_purchase</a:t>
            </a:r>
            <a:r>
              <a:rPr lang="en-US" sz="900" dirty="0">
                <a:latin typeface="Courier New"/>
                <a:ea typeface="Courier New"/>
                <a:cs typeface="Courier New"/>
                <a:sym typeface="Courier New"/>
              </a:rPr>
              <a:t>) AS '</a:t>
            </a:r>
            <a:r>
              <a:rPr lang="en-US" sz="900" dirty="0" err="1">
                <a:latin typeface="Courier New"/>
                <a:ea typeface="Courier New"/>
                <a:cs typeface="Courier New"/>
                <a:sym typeface="Courier New"/>
              </a:rPr>
              <a:t>num_purchase</a:t>
            </a:r>
            <a:r>
              <a:rPr lang="en-US" sz="900" dirty="0">
                <a:latin typeface="Courier New"/>
                <a:ea typeface="Courier New"/>
                <a:cs typeface="Courier New"/>
                <a:sym typeface="Courier New"/>
              </a:rPr>
              <a:t>', </a:t>
            </a:r>
          </a:p>
          <a:p>
            <a:pPr lvl="0">
              <a:buClr>
                <a:schemeClr val="dk1"/>
              </a:buClr>
              <a:buSzPts val="1100"/>
            </a:pPr>
            <a:r>
              <a:rPr lang="en-US" sz="900" dirty="0">
                <a:latin typeface="Courier New"/>
                <a:ea typeface="Courier New"/>
                <a:cs typeface="Courier New"/>
                <a:sym typeface="Courier New"/>
              </a:rPr>
              <a:t> ROUND(100.0 * SUM(</a:t>
            </a:r>
            <a:r>
              <a:rPr lang="en-US" sz="900" dirty="0" err="1">
                <a:latin typeface="Courier New"/>
                <a:ea typeface="Courier New"/>
                <a:cs typeface="Courier New"/>
                <a:sym typeface="Courier New"/>
              </a:rPr>
              <a:t>is_purchase</a:t>
            </a:r>
            <a:r>
              <a:rPr lang="en-US" sz="900" dirty="0">
                <a:latin typeface="Courier New"/>
                <a:ea typeface="Courier New"/>
                <a:cs typeface="Courier New"/>
                <a:sym typeface="Courier New"/>
              </a:rPr>
              <a:t>) / SUM(</a:t>
            </a:r>
            <a:r>
              <a:rPr lang="en-US" sz="900" dirty="0" err="1">
                <a:latin typeface="Courier New"/>
                <a:ea typeface="Courier New"/>
                <a:cs typeface="Courier New"/>
                <a:sym typeface="Courier New"/>
              </a:rPr>
              <a:t>is_home_try_on</a:t>
            </a:r>
            <a:r>
              <a:rPr lang="en-US" sz="900" dirty="0">
                <a:latin typeface="Courier New"/>
                <a:ea typeface="Courier New"/>
                <a:cs typeface="Courier New"/>
                <a:sym typeface="Courier New"/>
              </a:rPr>
              <a:t>), 2) AS '% Purchase'</a:t>
            </a:r>
          </a:p>
          <a:p>
            <a:pPr lvl="0">
              <a:buClr>
                <a:schemeClr val="dk1"/>
              </a:buClr>
              <a:buSzPts val="1100"/>
            </a:pPr>
            <a:r>
              <a:rPr lang="en-US" sz="900" dirty="0">
                <a:latin typeface="Courier New"/>
                <a:ea typeface="Courier New"/>
                <a:cs typeface="Courier New"/>
                <a:sym typeface="Courier New"/>
              </a:rPr>
              <a:t>FROM funnels</a:t>
            </a:r>
          </a:p>
          <a:p>
            <a:pPr lvl="0">
              <a:buClr>
                <a:schemeClr val="dk1"/>
              </a:buClr>
              <a:buSzPts val="1100"/>
            </a:pPr>
            <a:r>
              <a:rPr lang="en-US" sz="900" dirty="0">
                <a:latin typeface="Courier New"/>
                <a:ea typeface="Courier New"/>
                <a:cs typeface="Courier New"/>
                <a:sym typeface="Courier New"/>
              </a:rPr>
              <a:t>GROUP BY </a:t>
            </a:r>
            <a:r>
              <a:rPr lang="en-US" sz="900" dirty="0" err="1">
                <a:latin typeface="Courier New"/>
                <a:ea typeface="Courier New"/>
                <a:cs typeface="Courier New"/>
                <a:sym typeface="Courier New"/>
              </a:rPr>
              <a:t>number_of_pairs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Order BY </a:t>
            </a:r>
            <a:r>
              <a:rPr lang="en-US" sz="900" dirty="0" err="1">
                <a:latin typeface="Courier New"/>
                <a:ea typeface="Courier New"/>
                <a:cs typeface="Courier New"/>
                <a:sym typeface="Courier New"/>
              </a:rPr>
              <a:t>number_of_pairs</a:t>
            </a:r>
            <a:r>
              <a:rPr lang="en-US" sz="900" dirty="0">
                <a:latin typeface="Courier New"/>
                <a:ea typeface="Courier New"/>
                <a:cs typeface="Courier New"/>
                <a:sym typeface="Courier New"/>
              </a:rPr>
              <a:t>;</a:t>
            </a:r>
            <a:endParaRPr sz="900" b="0" i="0" u="none" strike="noStrike" cap="none" dirty="0">
              <a:solidFill>
                <a:srgbClr val="000000"/>
              </a:solidFill>
              <a:latin typeface="Courier New"/>
              <a:ea typeface="Courier New"/>
              <a:cs typeface="Courier New"/>
              <a:sym typeface="Courier New"/>
            </a:endParaRPr>
          </a:p>
        </p:txBody>
      </p:sp>
    </p:spTree>
    <p:extLst>
      <p:ext uri="{BB962C8B-B14F-4D97-AF65-F5344CB8AC3E}">
        <p14:creationId xmlns:p14="http://schemas.microsoft.com/office/powerpoint/2010/main" val="361536996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1818</TotalTime>
  <Words>768</Words>
  <Application>Microsoft Office PowerPoint</Application>
  <PresentationFormat>On-screen Show (16:9)</PresentationFormat>
  <Paragraphs>149</Paragraphs>
  <Slides>9</Slides>
  <Notes>9</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9</vt:i4>
      </vt:variant>
    </vt:vector>
  </HeadingPairs>
  <TitlesOfParts>
    <vt:vector size="19" baseType="lpstr">
      <vt:lpstr>Roboto Black</vt:lpstr>
      <vt:lpstr>Arial</vt:lpstr>
      <vt:lpstr>Courier New</vt:lpstr>
      <vt:lpstr>Roboto Thin</vt:lpstr>
      <vt:lpstr>Roboto</vt:lpstr>
      <vt:lpstr>Segoe UI</vt:lpstr>
      <vt:lpstr>Dosis</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Omar Yousuf</dc:creator>
  <cp:lastModifiedBy>Omar Yousuf</cp:lastModifiedBy>
  <cp:revision>16</cp:revision>
  <dcterms:modified xsi:type="dcterms:W3CDTF">2019-02-13T09:11:03Z</dcterms:modified>
</cp:coreProperties>
</file>